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7" d="100"/>
          <a:sy n="67" d="100"/>
        </p:scale>
        <p:origin x="-147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8" name="7 Başlık"/>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tr-TR" smtClean="0"/>
              <a:t>Asıl başlık stili için tıklatın</a:t>
            </a:r>
            <a:endParaRPr kumimoji="0" lang="en-US"/>
          </a:p>
        </p:txBody>
      </p:sp>
      <p:sp>
        <p:nvSpPr>
          <p:cNvPr id="28" name="27 Veri Yer Tutucusu"/>
          <p:cNvSpPr>
            <a:spLocks noGrp="1"/>
          </p:cNvSpPr>
          <p:nvPr>
            <p:ph type="dt" sz="half" idx="10"/>
          </p:nvPr>
        </p:nvSpPr>
        <p:spPr/>
        <p:txBody>
          <a:bodyPr/>
          <a:lstStyle/>
          <a:p>
            <a:fld id="{D9F75050-0E15-4C5B-92B0-66D068882F1F}" type="datetimeFigureOut">
              <a:rPr lang="tr-TR" smtClean="0"/>
              <a:pPr/>
              <a:t>15.10.2022</a:t>
            </a:fld>
            <a:endParaRPr lang="tr-TR"/>
          </a:p>
        </p:txBody>
      </p:sp>
      <p:sp>
        <p:nvSpPr>
          <p:cNvPr id="17" name="16 Altbilgi Yer Tutucusu"/>
          <p:cNvSpPr>
            <a:spLocks noGrp="1"/>
          </p:cNvSpPr>
          <p:nvPr>
            <p:ph type="ftr" sz="quarter" idx="11"/>
          </p:nvPr>
        </p:nvSpPr>
        <p:spPr/>
        <p:txBody>
          <a:bodyPr/>
          <a:lstStyle/>
          <a:p>
            <a:endParaRPr lang="tr-TR"/>
          </a:p>
        </p:txBody>
      </p:sp>
      <p:sp>
        <p:nvSpPr>
          <p:cNvPr id="29" name="28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
        <p:nvSpPr>
          <p:cNvPr id="9" name="8 Alt Başlık"/>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D9F75050-0E15-4C5B-92B0-66D068882F1F}" type="datetimeFigureOut">
              <a:rPr lang="tr-TR" smtClean="0"/>
              <a:pPr/>
              <a:t>15.10.2022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457200" y="274638"/>
            <a:ext cx="60198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D9F75050-0E15-4C5B-92B0-66D068882F1F}" type="datetimeFigureOut">
              <a:rPr lang="tr-TR" smtClean="0"/>
              <a:pPr/>
              <a:t>15.10.2022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İçerik Yer Tutucusu"/>
          <p:cNvSpPr>
            <a:spLocks noGrp="1"/>
          </p:cNvSpPr>
          <p:nvPr>
            <p:ph idx="1"/>
          </p:nvPr>
        </p:nvSpPr>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D9F75050-0E15-4C5B-92B0-66D068882F1F}" type="datetimeFigureOut">
              <a:rPr lang="tr-TR" smtClean="0"/>
              <a:pPr/>
              <a:t>15.10.2022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bg>
      <p:bgRef idx="1003">
        <a:schemeClr val="bg2"/>
      </p:bgRef>
    </p:bg>
    <p:spTree>
      <p:nvGrpSpPr>
        <p:cNvPr id="1" name=""/>
        <p:cNvGrpSpPr/>
        <p:nvPr/>
      </p:nvGrpSpPr>
      <p:grpSpPr>
        <a:xfrm>
          <a:off x="0" y="0"/>
          <a:ext cx="0" cy="0"/>
          <a:chOff x="0" y="0"/>
          <a:chExt cx="0" cy="0"/>
        </a:xfrm>
      </p:grpSpPr>
      <p:sp>
        <p:nvSpPr>
          <p:cNvPr id="2" name="1 Başlık"/>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p:txBody>
          <a:bodyPr/>
          <a:lstStyle/>
          <a:p>
            <a:fld id="{D9F75050-0E15-4C5B-92B0-66D068882F1F}" type="datetimeFigureOut">
              <a:rPr lang="tr-TR" smtClean="0"/>
              <a:pPr/>
              <a:t>15.10.2022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a:xfrm>
            <a:off x="7924800" y="6416675"/>
            <a:ext cx="762000" cy="365125"/>
          </a:xfrm>
        </p:spPr>
        <p:txBody>
          <a:bodyPr/>
          <a:lstStyle/>
          <a:p>
            <a:fld id="{B1DEFA8C-F947-479F-BE07-76B6B3F80BF1}"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İçerik Yer Tutucusu"/>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İçerik Yer Tutucusu"/>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D9F75050-0E15-4C5B-92B0-66D068882F1F}" type="datetimeFigureOut">
              <a:rPr lang="tr-TR" smtClean="0"/>
              <a:pPr/>
              <a:t>15.10.2022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8229600" cy="1143000"/>
          </a:xfrm>
        </p:spPr>
        <p:txBody>
          <a:bodyPr anchor="ctr"/>
          <a:lstStyle>
            <a:lvl1pPr>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5" name="4 İçerik Yer Tutucusu"/>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6" name="5 İçerik Yer Tutucusu"/>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6 Veri Yer Tutucusu"/>
          <p:cNvSpPr>
            <a:spLocks noGrp="1"/>
          </p:cNvSpPr>
          <p:nvPr>
            <p:ph type="dt" sz="half" idx="10"/>
          </p:nvPr>
        </p:nvSpPr>
        <p:spPr/>
        <p:txBody>
          <a:bodyPr/>
          <a:lstStyle/>
          <a:p>
            <a:fld id="{D9F75050-0E15-4C5B-92B0-66D068882F1F}" type="datetimeFigureOut">
              <a:rPr lang="tr-TR" smtClean="0"/>
              <a:pPr/>
              <a:t>15.10.2022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Veri Yer Tutucusu"/>
          <p:cNvSpPr>
            <a:spLocks noGrp="1"/>
          </p:cNvSpPr>
          <p:nvPr>
            <p:ph type="dt" sz="half" idx="10"/>
          </p:nvPr>
        </p:nvSpPr>
        <p:spPr/>
        <p:txBody>
          <a:bodyPr/>
          <a:lstStyle/>
          <a:p>
            <a:fld id="{D9F75050-0E15-4C5B-92B0-66D068882F1F}" type="datetimeFigureOut">
              <a:rPr lang="tr-TR" smtClean="0"/>
              <a:pPr/>
              <a:t>15.10.2022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D9F75050-0E15-4C5B-92B0-66D068882F1F}" type="datetimeFigureOut">
              <a:rPr lang="tr-TR" smtClean="0"/>
              <a:pPr/>
              <a:t>15.10.2022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4" name="3 İçerik Yer Tutucusu"/>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D9F75050-0E15-4C5B-92B0-66D068882F1F}" type="datetimeFigureOut">
              <a:rPr lang="tr-TR" smtClean="0"/>
              <a:pPr/>
              <a:t>15.10.2022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tr-TR" smtClean="0"/>
              <a:t>Asıl başlık stili için tıklatın</a:t>
            </a:r>
            <a:endParaRPr kumimoji="0" lang="en-US"/>
          </a:p>
        </p:txBody>
      </p:sp>
      <p:sp>
        <p:nvSpPr>
          <p:cNvPr id="3" name="2 Resim Yer Tutucusu"/>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tr-TR" smtClean="0">
                <a:solidFill>
                  <a:schemeClr val="lt1"/>
                </a:solidFill>
                <a:latin typeface="+mn-lt"/>
                <a:ea typeface="+mn-ea"/>
                <a:cs typeface="+mn-cs"/>
              </a:rPr>
              <a:t>Resim eklemek için simgeyi tıklatın</a:t>
            </a:r>
            <a:endParaRPr kumimoji="0" lang="en-US" dirty="0">
              <a:solidFill>
                <a:schemeClr val="lt1"/>
              </a:solidFill>
              <a:latin typeface="+mn-lt"/>
              <a:ea typeface="+mn-ea"/>
              <a:cs typeface="+mn-cs"/>
            </a:endParaRPr>
          </a:p>
        </p:txBody>
      </p:sp>
      <p:sp>
        <p:nvSpPr>
          <p:cNvPr id="4" name="3 Metin Yer Tutucusu"/>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D9F75050-0E15-4C5B-92B0-66D068882F1F}" type="datetimeFigureOut">
              <a:rPr lang="tr-TR" smtClean="0"/>
              <a:pPr/>
              <a:t>15.10.2022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21 Başlık Yer Tutucusu"/>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D9F75050-0E15-4C5B-92B0-66D068882F1F}" type="datetimeFigureOut">
              <a:rPr lang="tr-TR" smtClean="0"/>
              <a:pPr/>
              <a:t>15.10.2022</a:t>
            </a:fld>
            <a:endParaRPr lang="tr-TR"/>
          </a:p>
        </p:txBody>
      </p:sp>
      <p:sp>
        <p:nvSpPr>
          <p:cNvPr id="3" name="2 Altbilgi Yer Tutucusu"/>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tr-TR"/>
          </a:p>
        </p:txBody>
      </p:sp>
      <p:sp>
        <p:nvSpPr>
          <p:cNvPr id="23" name="22 Slayt Numarası Yer Tutucusu"/>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B1DEFA8C-F947-479F-BE07-76B6B3F80BF1}" type="slidenum">
              <a:rPr lang="tr-TR" smtClean="0"/>
              <a:pPr/>
              <a:t>‹#›</a:t>
            </a:fld>
            <a:endParaRPr lang="tr-TR"/>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descr="Tüm görüntül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tr-TR"/>
          </a:p>
        </p:txBody>
      </p:sp>
      <p:pic>
        <p:nvPicPr>
          <p:cNvPr id="7" name="6 Resim" descr="Ekran görüntüsü 2022-10-15 145108.png"/>
          <p:cNvPicPr>
            <a:picLocks noChangeAspect="1"/>
          </p:cNvPicPr>
          <p:nvPr/>
        </p:nvPicPr>
        <p:blipFill>
          <a:blip r:embed="rId2"/>
          <a:stretch>
            <a:fillRect/>
          </a:stretch>
        </p:blipFill>
        <p:spPr>
          <a:xfrm>
            <a:off x="0" y="1"/>
            <a:ext cx="9144000" cy="6857999"/>
          </a:xfrm>
          <a:prstGeom prst="rect">
            <a:avLst/>
          </a:prstGeom>
        </p:spPr>
      </p:pic>
      <p:sp>
        <p:nvSpPr>
          <p:cNvPr id="8" name="7 Metin kutusu"/>
          <p:cNvSpPr txBox="1"/>
          <p:nvPr/>
        </p:nvSpPr>
        <p:spPr>
          <a:xfrm>
            <a:off x="4643438" y="500042"/>
            <a:ext cx="3500462" cy="461665"/>
          </a:xfrm>
          <a:prstGeom prst="rect">
            <a:avLst/>
          </a:prstGeom>
          <a:noFill/>
        </p:spPr>
        <p:txBody>
          <a:bodyPr wrap="square" rtlCol="0">
            <a:spAutoFit/>
          </a:bodyPr>
          <a:lstStyle/>
          <a:p>
            <a:r>
              <a:rPr lang="tr-TR" sz="2400" dirty="0" smtClean="0">
                <a:latin typeface="Corbel" pitchFamily="34" charset="0"/>
              </a:rPr>
              <a:t>TOZLU GEZEGEN ..</a:t>
            </a:r>
            <a:endParaRPr lang="tr-TR" sz="2400" dirty="0">
              <a:latin typeface="Corbel" pitchFamily="34" charset="0"/>
            </a:endParaRPr>
          </a:p>
        </p:txBody>
      </p:sp>
      <p:sp>
        <p:nvSpPr>
          <p:cNvPr id="9" name="8 Metin kutusu"/>
          <p:cNvSpPr txBox="1"/>
          <p:nvPr/>
        </p:nvSpPr>
        <p:spPr>
          <a:xfrm>
            <a:off x="7643802" y="928670"/>
            <a:ext cx="1500198" cy="369332"/>
          </a:xfrm>
          <a:prstGeom prst="rect">
            <a:avLst/>
          </a:prstGeom>
          <a:noFill/>
        </p:spPr>
        <p:txBody>
          <a:bodyPr wrap="square" rtlCol="0">
            <a:spAutoFit/>
          </a:bodyPr>
          <a:lstStyle/>
          <a:p>
            <a:r>
              <a:rPr lang="tr-TR" dirty="0" smtClean="0">
                <a:latin typeface="Corbel" pitchFamily="34" charset="0"/>
              </a:rPr>
              <a:t>MARS</a:t>
            </a:r>
            <a:endParaRPr lang="tr-TR" dirty="0">
              <a:latin typeface="Corbel" pitchFamily="34" charset="0"/>
            </a:endParaRPr>
          </a:p>
        </p:txBody>
      </p:sp>
      <p:sp>
        <p:nvSpPr>
          <p:cNvPr id="10" name="9 Metin kutusu"/>
          <p:cNvSpPr txBox="1"/>
          <p:nvPr/>
        </p:nvSpPr>
        <p:spPr>
          <a:xfrm>
            <a:off x="5072066" y="5214950"/>
            <a:ext cx="2928958" cy="923330"/>
          </a:xfrm>
          <a:prstGeom prst="rect">
            <a:avLst/>
          </a:prstGeom>
          <a:noFill/>
        </p:spPr>
        <p:txBody>
          <a:bodyPr wrap="square" rtlCol="0">
            <a:spAutoFit/>
          </a:bodyPr>
          <a:lstStyle/>
          <a:p>
            <a:r>
              <a:rPr lang="tr-TR" i="1" dirty="0" smtClean="0">
                <a:latin typeface="Corbel" pitchFamily="34" charset="0"/>
              </a:rPr>
              <a:t>BUĞRA ÇANTEPE</a:t>
            </a:r>
          </a:p>
          <a:p>
            <a:r>
              <a:rPr lang="tr-TR" i="1" dirty="0" smtClean="0">
                <a:latin typeface="Corbel" pitchFamily="34" charset="0"/>
              </a:rPr>
              <a:t>NİSASU BOZKURT</a:t>
            </a:r>
          </a:p>
          <a:p>
            <a:r>
              <a:rPr lang="tr-TR" i="1" dirty="0" smtClean="0">
                <a:latin typeface="Corbel" pitchFamily="34" charset="0"/>
              </a:rPr>
              <a:t>FURKAN DEMİRTAŞ</a:t>
            </a:r>
            <a:endParaRPr lang="tr-TR" i="1" dirty="0">
              <a:latin typeface="Corbe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000504"/>
          </a:xfrm>
          <a:solidFill>
            <a:schemeClr val="bg1"/>
          </a:solidFill>
        </p:spPr>
        <p:txBody>
          <a:bodyPr>
            <a:normAutofit/>
          </a:bodyPr>
          <a:lstStyle/>
          <a:p>
            <a:r>
              <a:rPr lang="tr-TR" sz="2000" dirty="0" smtClean="0"/>
              <a:t>ABD’nin yine aynı yıl, 1971’de gönderdiği </a:t>
            </a:r>
            <a:r>
              <a:rPr lang="tr-TR" sz="2000" u="sng" dirty="0" smtClean="0"/>
              <a:t>Mariner  9</a:t>
            </a:r>
            <a:r>
              <a:rPr lang="tr-TR" sz="2000" dirty="0" smtClean="0"/>
              <a:t> uzay aracı Dünya dışında başka bir gezegenin yörüngesine giren ilk uzay aracı oldu ve sistematik olarak gezegeni haritaladı. Mariner 9 Mars’a ilk ulaştığında yüzeyde büyük bir toz fırtınası vardı. Fırtına yavaşladığında ilk görülen şeylerse devasa volkanların zirveleri oldu. Bu bölgeye “Tharsis Platosu” deniyor. Topografik haritada görebileceğiniz gibi bu volkanlar oldukça yüksek. Bazıları 20km, bazılarıysa Everest’in 3 katı yüksekliğinde. Güneş sisteminde henüz bunlardan daha büyüğünü görmedik. Buraya verilen isim “</a:t>
            </a:r>
            <a:r>
              <a:rPr lang="tr-TR" sz="2000" u="sng" dirty="0" smtClean="0"/>
              <a:t>Tharsis</a:t>
            </a:r>
            <a:r>
              <a:rPr lang="tr-TR" sz="2000" dirty="0" smtClean="0"/>
              <a:t>” İncil ve Tevrat’ta geçen bir yerin adı ve bu adın Mersin’deki Tarsus’la da bir ilişkisi kuruluyor. Yani Mars’ta da bir Tarsus bölgesi var diyebiliriz.</a:t>
            </a:r>
            <a:endParaRPr lang="tr-TR" sz="2000" dirty="0"/>
          </a:p>
        </p:txBody>
      </p:sp>
      <p:pic>
        <p:nvPicPr>
          <p:cNvPr id="4" name="3 İçerik Yer Tutucusu" descr="Ekran görüntüsü 2022-10-15 160623.png"/>
          <p:cNvPicPr>
            <a:picLocks noGrp="1" noChangeAspect="1"/>
          </p:cNvPicPr>
          <p:nvPr>
            <p:ph idx="1"/>
          </p:nvPr>
        </p:nvPicPr>
        <p:blipFill>
          <a:blip r:embed="rId2"/>
          <a:stretch>
            <a:fillRect/>
          </a:stretch>
        </p:blipFill>
        <p:spPr>
          <a:xfrm>
            <a:off x="0" y="3929066"/>
            <a:ext cx="9144000" cy="2928934"/>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643314"/>
          </a:xfrm>
          <a:solidFill>
            <a:schemeClr val="bg1"/>
          </a:solidFill>
        </p:spPr>
        <p:txBody>
          <a:bodyPr>
            <a:normAutofit/>
          </a:bodyPr>
          <a:lstStyle/>
          <a:p>
            <a:pPr algn="r"/>
            <a:r>
              <a:rPr lang="tr-TR" sz="2400" dirty="0" smtClean="0"/>
              <a:t>Mars’a başarıyla iniş yapıp bize sinyal gönderebilen ilk uzay aracı </a:t>
            </a:r>
            <a:r>
              <a:rPr lang="tr-TR" sz="2400" u="sng" dirty="0" smtClean="0"/>
              <a:t>Viking 1</a:t>
            </a:r>
            <a:r>
              <a:rPr lang="tr-TR" sz="2400" dirty="0" smtClean="0"/>
              <a:t> oldu. 20 Temmuz 1976’da Mars’ın “Golden Plain – Altın düzlükler” denilen bölgesine indi ve tam 6 yıldan uzun bir süre görev yaptı. Bu da indikten sonra gönderdiği ilk fotoğraf. Başka bir gezegeni kendi yüzeyinden gördüğümüz ilk an.</a:t>
            </a:r>
            <a:endParaRPr lang="tr-TR" sz="2400" dirty="0"/>
          </a:p>
        </p:txBody>
      </p:sp>
      <p:pic>
        <p:nvPicPr>
          <p:cNvPr id="4" name="3 İçerik Yer Tutucusu" descr="Ekran görüntüsü 2022-10-15 161200.png"/>
          <p:cNvPicPr>
            <a:picLocks noGrp="1" noChangeAspect="1"/>
          </p:cNvPicPr>
          <p:nvPr>
            <p:ph idx="1"/>
          </p:nvPr>
        </p:nvPicPr>
        <p:blipFill>
          <a:blip r:embed="rId2"/>
          <a:stretch>
            <a:fillRect/>
          </a:stretch>
        </p:blipFill>
        <p:spPr>
          <a:xfrm>
            <a:off x="0" y="3286125"/>
            <a:ext cx="9144000" cy="3571876"/>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000504"/>
          </a:xfrm>
          <a:solidFill>
            <a:schemeClr val="bg1"/>
          </a:solidFill>
        </p:spPr>
        <p:txBody>
          <a:bodyPr>
            <a:normAutofit/>
          </a:bodyPr>
          <a:lstStyle/>
          <a:p>
            <a:r>
              <a:rPr lang="tr-TR" sz="2000" dirty="0" smtClean="0"/>
              <a:t>Yaklaşık 20 yıl sonra 1997’de Pathfinder aracı Mars’a iniş yaptı. Daha önce inen uzay araçlarından farklı olarak bu araç yanında küçük bir şey getirmişti. 6 tekerlekli bir gezgin. Bir rover. Artık başka bir gezegende uzaktan kumandalı bir araba dolaştırmaya başlamıştık. Gerçi en fazla 100 metre gidebildi ama </a:t>
            </a:r>
            <a:r>
              <a:rPr lang="tr-TR" sz="2000" u="sng" dirty="0" smtClean="0"/>
              <a:t>Sojourner </a:t>
            </a:r>
            <a:r>
              <a:rPr lang="tr-TR" sz="2000" dirty="0" smtClean="0"/>
              <a:t>adlı bu rover ve </a:t>
            </a:r>
            <a:r>
              <a:rPr lang="tr-TR" sz="2000" u="sng" dirty="0" smtClean="0"/>
              <a:t>Pathfinder</a:t>
            </a:r>
            <a:r>
              <a:rPr lang="tr-TR" sz="2000" dirty="0" smtClean="0"/>
              <a:t> 16500 fotoğraf çekti ve 8,5 milyon ölçüm yapıp sonuçlarını Dünya’ya gönderdi</a:t>
            </a:r>
            <a:r>
              <a:rPr lang="tr-TR" sz="2000" b="0" dirty="0" smtClean="0"/>
              <a:t>.</a:t>
            </a:r>
            <a:endParaRPr lang="tr-TR" sz="2000" dirty="0"/>
          </a:p>
        </p:txBody>
      </p:sp>
      <p:pic>
        <p:nvPicPr>
          <p:cNvPr id="4" name="3 İçerik Yer Tutucusu" descr="Ekran görüntüsü 2022-10-15 161701.png"/>
          <p:cNvPicPr>
            <a:picLocks noGrp="1" noChangeAspect="1"/>
          </p:cNvPicPr>
          <p:nvPr>
            <p:ph idx="1"/>
          </p:nvPr>
        </p:nvPicPr>
        <p:blipFill>
          <a:blip r:embed="rId2"/>
          <a:stretch>
            <a:fillRect/>
          </a:stretch>
        </p:blipFill>
        <p:spPr>
          <a:xfrm>
            <a:off x="0" y="3429000"/>
            <a:ext cx="9144000" cy="3429000"/>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786322"/>
          </a:xfrm>
          <a:solidFill>
            <a:schemeClr val="bg1"/>
          </a:solidFill>
        </p:spPr>
        <p:txBody>
          <a:bodyPr>
            <a:normAutofit fontScale="90000"/>
          </a:bodyPr>
          <a:lstStyle/>
          <a:p>
            <a:r>
              <a:rPr lang="tr-TR" sz="2000" dirty="0" smtClean="0"/>
              <a:t>2004 yılında Mars’a iki rover daha indi. Bunlardan ilki olan Spirit’in 90 SOL yani Mars günü görev yapması ve sadece 600 metre ilerlemesi planlanmıştı. Fakat 5 yıldan uzun süre yoluna devam etmeyi başardı ve toplamda 8 km kadar yol kat ettikten sonra yumuşak kuma saplanıp kaldı.</a:t>
            </a:r>
            <a:br>
              <a:rPr lang="tr-TR" sz="2000" dirty="0" smtClean="0"/>
            </a:br>
            <a:r>
              <a:rPr lang="tr-TR" sz="2000" dirty="0" smtClean="0"/>
              <a:t>Yine 2004’de ikiz kardeşi Spirit’ten 3 hafta sonra Mars’a inen Opportunity ise bugün hala görev yapmaya devam ediyor. İndikten sonra etrafını keşfedip yola koyulan bu araç önce “Endurance krateri”ni inceleyip fotoğraflarını çekti. Sonra güneye yöneldi ve kendisini indiren aracın parçalanmış olan ısı kalkanlarını buldu. Sonra yoluna kaldığı yerden devam etti ve irili ufaklı pek çok kratere daha uğradı. Mars’ta bir zamanlar su olduğuna dair ilk bilimsel kanıtları bize yolladı. Toplamda 46 km kadar yol aldıktan sonra Haziran 2018’de Mars’ın meşhur kum fırtınalarından birine yakalandı. Bunun üzerine bilim insanları onu derin uyku moduna aldılar. Bugünlerde tekrar uyandırılıp yoluna devam etmesi bekleniyor.</a:t>
            </a:r>
            <a:r>
              <a:rPr lang="tr-TR" dirty="0" smtClean="0"/>
              <a:t/>
            </a:r>
            <a:br>
              <a:rPr lang="tr-TR" dirty="0" smtClean="0"/>
            </a:br>
            <a:endParaRPr lang="tr-TR" dirty="0"/>
          </a:p>
        </p:txBody>
      </p:sp>
      <p:pic>
        <p:nvPicPr>
          <p:cNvPr id="4" name="3 İçerik Yer Tutucusu" descr="Ekran görüntüsü 2022-10-15 162302.png"/>
          <p:cNvPicPr>
            <a:picLocks noGrp="1" noChangeAspect="1"/>
          </p:cNvPicPr>
          <p:nvPr>
            <p:ph idx="1"/>
          </p:nvPr>
        </p:nvPicPr>
        <p:blipFill>
          <a:blip r:embed="rId2"/>
          <a:stretch>
            <a:fillRect/>
          </a:stretch>
        </p:blipFill>
        <p:spPr>
          <a:xfrm>
            <a:off x="0" y="4071942"/>
            <a:ext cx="9144000" cy="2786058"/>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857628"/>
          </a:xfrm>
          <a:solidFill>
            <a:schemeClr val="bg1"/>
          </a:solidFill>
        </p:spPr>
        <p:txBody>
          <a:bodyPr>
            <a:noAutofit/>
          </a:bodyPr>
          <a:lstStyle/>
          <a:p>
            <a:r>
              <a:rPr lang="tr-TR" sz="2000" dirty="0" smtClean="0"/>
              <a:t>İşte biz de bu tür roverlar, uzay araçları ve yörüngede dolaşan uyduların çektiği fotoğraflar sayesinde Mars’ta ayrıntılı bir tur atabiliyoruz.</a:t>
            </a:r>
            <a:br>
              <a:rPr lang="tr-TR" sz="2000" dirty="0" smtClean="0"/>
            </a:br>
            <a:r>
              <a:rPr lang="tr-TR" sz="2000" dirty="0" smtClean="0"/>
              <a:t>Şimdi bu turun bir parçası olarak sizi </a:t>
            </a:r>
            <a:r>
              <a:rPr lang="tr-TR" sz="2000" u="sng" dirty="0" smtClean="0"/>
              <a:t>Olympus Mons</a:t>
            </a:r>
            <a:r>
              <a:rPr lang="tr-TR" sz="2000" dirty="0" smtClean="0"/>
              <a:t>’a götürüyorum. Güneş sisteminin en yüksek dağına. Kapladığı alan 600 km çapında. Yani şu dairesel alan yaklaşık Fransa büyüklüğünde bir yer. Gördüğünüz konveks kenarları nedeniyle bu tür volkanik dağlara “kalkan volkan”ları deniyor. Dünyada Hawaii adaları bu tür volkanlardan oluşmuş durumda. Türkiye’de de İç Anadolu’daki Karacadağ ve Ağrı Dağı’nın güneyindeki Tendürek Dağı (ki hala aktiftir) tıpkı Mars’taki gibi kalkan volkanları.</a:t>
            </a:r>
            <a:r>
              <a:rPr lang="tr-TR" sz="2000" b="0" dirty="0" smtClean="0"/>
              <a:t/>
            </a:r>
            <a:br>
              <a:rPr lang="tr-TR" sz="2000" b="0" dirty="0" smtClean="0"/>
            </a:br>
            <a:endParaRPr lang="tr-TR" sz="2000" dirty="0"/>
          </a:p>
        </p:txBody>
      </p:sp>
      <p:pic>
        <p:nvPicPr>
          <p:cNvPr id="4" name="3 İçerik Yer Tutucusu" descr="Ekran görüntüsü 2022-10-15 162712.png"/>
          <p:cNvPicPr>
            <a:picLocks noGrp="1" noChangeAspect="1"/>
          </p:cNvPicPr>
          <p:nvPr>
            <p:ph idx="1"/>
          </p:nvPr>
        </p:nvPicPr>
        <p:blipFill>
          <a:blip r:embed="rId2"/>
          <a:stretch>
            <a:fillRect/>
          </a:stretch>
        </p:blipFill>
        <p:spPr>
          <a:xfrm>
            <a:off x="0" y="3506232"/>
            <a:ext cx="9144000" cy="3351768"/>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071942"/>
          </a:xfrm>
          <a:solidFill>
            <a:schemeClr val="bg1"/>
          </a:solidFill>
        </p:spPr>
        <p:txBody>
          <a:bodyPr>
            <a:noAutofit/>
          </a:bodyPr>
          <a:lstStyle/>
          <a:p>
            <a:r>
              <a:rPr lang="tr-TR" sz="2000" dirty="0" smtClean="0"/>
              <a:t>Olympus Mons’un doğusunda gri bir şerit görüyorsunuz. O bölge daha yüksek çözünürlüklü olarak fotoğraflanmış durumda. Yaklaşarak yüzeyi incelediğinizde akan lavların bıraktığı izleri görebilirsiniz. Bu fotoğraflar Mars’ın yörüngesine 2006’da gönderilen Mars Reconnaissance Orbiter aracındaki yüksek çözünürlüklü kameralarla çekildi. Ancak bu tür fotoğraflarda çözünürlüğü yüksek tutabilmek için renk bilgisinden fedakarlık ediliyor ve o yüzden siyah beyaz görünüyor. Ortada gördüğünüz biraz daha farklı renkli şeritteyse “false color” adı verilen bir fotoğraflama tekniği kullanılıyor. O bölgelerde insan gözünün görebildiği spektrumdan daha farklı spektrumlar da kaydediliyor. Bu da bize özellikle yerin yapısıyla ilgili bilimsel veriler sağlıyor.</a:t>
            </a:r>
            <a:endParaRPr lang="tr-TR" sz="2000" dirty="0"/>
          </a:p>
        </p:txBody>
      </p:sp>
      <p:pic>
        <p:nvPicPr>
          <p:cNvPr id="4" name="3 İçerik Yer Tutucusu" descr="Ekran görüntüsü 2022-10-15 163123.png"/>
          <p:cNvPicPr>
            <a:picLocks noGrp="1" noChangeAspect="1"/>
          </p:cNvPicPr>
          <p:nvPr>
            <p:ph idx="1"/>
          </p:nvPr>
        </p:nvPicPr>
        <p:blipFill>
          <a:blip r:embed="rId2"/>
          <a:stretch>
            <a:fillRect/>
          </a:stretch>
        </p:blipFill>
        <p:spPr>
          <a:xfrm>
            <a:off x="0" y="4000504"/>
            <a:ext cx="9144000" cy="2857496"/>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214818"/>
          </a:xfrm>
          <a:solidFill>
            <a:schemeClr val="bg1"/>
          </a:solidFill>
        </p:spPr>
        <p:txBody>
          <a:bodyPr>
            <a:noAutofit/>
          </a:bodyPr>
          <a:lstStyle/>
          <a:p>
            <a:r>
              <a:rPr lang="tr-TR" sz="2400" dirty="0" smtClean="0"/>
              <a:t>Mars fotoğraflarına baktığımızda lavların izleri dışında bir de Mars tozları görülebiliyor. Bunlar dünyadaki karlar gibi üst üste yığılabiliyor ve yine karlı bölgelerde görülen çığlara benzer toz çığlarının oluşmasına sebep olabiliyor. Bakın şimdi iyice yaklaştığımızda siz de bu çığların izlerini fark edeceksiniz. Şu anda görmekte olduğunuz mavi nokta yaklaşık bir otobüs büyüklüğünde. Mars tozları çığ sonrasında katılaşarak bir kayaya dönüşmüş.</a:t>
            </a:r>
            <a:endParaRPr lang="tr-TR" sz="2400" dirty="0"/>
          </a:p>
        </p:txBody>
      </p:sp>
      <p:pic>
        <p:nvPicPr>
          <p:cNvPr id="4" name="3 İçerik Yer Tutucusu" descr="Ekran görüntüsü 2022-10-15 163500.png"/>
          <p:cNvPicPr>
            <a:picLocks noGrp="1" noChangeAspect="1"/>
          </p:cNvPicPr>
          <p:nvPr>
            <p:ph idx="1"/>
          </p:nvPr>
        </p:nvPicPr>
        <p:blipFill>
          <a:blip r:embed="rId2"/>
          <a:stretch>
            <a:fillRect/>
          </a:stretch>
        </p:blipFill>
        <p:spPr>
          <a:xfrm>
            <a:off x="0" y="3857628"/>
            <a:ext cx="9144000" cy="3000372"/>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929066"/>
          </a:xfrm>
          <a:solidFill>
            <a:schemeClr val="bg1"/>
          </a:solidFill>
        </p:spPr>
        <p:txBody>
          <a:bodyPr>
            <a:noAutofit/>
          </a:bodyPr>
          <a:lstStyle/>
          <a:p>
            <a:r>
              <a:rPr lang="tr-TR" sz="2800" dirty="0" smtClean="0"/>
              <a:t>Çok geniş bir alanı kapladığı için yüksekliği yavaş yavaş artan, dolayısıyla eğimi az olan bu dağın kenarlarında dik yamaçlar da var. Şimdi dağın zirvesine bir göz atalım. Dünyadaki dağların zirvesinden daha farklı görünüyor. Bu bölgenin fotoğraflarına bulutlar da beyazlıklar halinde yer yer girmiş. Zirvede toplam 6 “caldera” var. Yani çökmüş krater. Bunlar yaklaşık 3,5 km derinliğinde çukurlar.</a:t>
            </a:r>
            <a:endParaRPr lang="tr-TR" sz="2800" dirty="0"/>
          </a:p>
        </p:txBody>
      </p:sp>
      <p:pic>
        <p:nvPicPr>
          <p:cNvPr id="4" name="3 İçerik Yer Tutucusu" descr="Ekran görüntüsü 2022-10-15 163754.png"/>
          <p:cNvPicPr>
            <a:picLocks noGrp="1" noChangeAspect="1"/>
          </p:cNvPicPr>
          <p:nvPr>
            <p:ph idx="1"/>
          </p:nvPr>
        </p:nvPicPr>
        <p:blipFill>
          <a:blip r:embed="rId2"/>
          <a:stretch>
            <a:fillRect/>
          </a:stretch>
        </p:blipFill>
        <p:spPr>
          <a:xfrm>
            <a:off x="0" y="3929066"/>
            <a:ext cx="9144000" cy="2928934"/>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714752"/>
          </a:xfrm>
          <a:solidFill>
            <a:schemeClr val="bg1"/>
          </a:solidFill>
        </p:spPr>
        <p:txBody>
          <a:bodyPr>
            <a:noAutofit/>
          </a:bodyPr>
          <a:lstStyle/>
          <a:p>
            <a:r>
              <a:rPr lang="tr-TR" sz="2000" dirty="0" smtClean="0"/>
              <a:t>Mars’ta büyük olan başka bir şey de kanyonlar. Tharsis bölgesinin doğusunda “</a:t>
            </a:r>
            <a:r>
              <a:rPr lang="tr-TR" sz="2000" u="sng" dirty="0" smtClean="0"/>
              <a:t>Valles Marineris</a:t>
            </a:r>
            <a:r>
              <a:rPr lang="tr-TR" sz="2000" dirty="0" smtClean="0"/>
              <a:t>” kanyonu uzanıyor. Onu ilk fotoğraflayan Mariner uzay aracından dolayı Mariner Vadisi ismi verilmiş. 200 km genişlikteki bu yerin uzunluğu -hazır olun- 4000 km. Yani batısında Türkiye olsa ve kanyona girerek doğuya doğru yürüseniz Çin’den çıkarsınız. Güneş sisteminin en büyüklerinden biri olsa da bundan daha büyüğü Dünya’da, Doğu Afrika’daki Rift Vadisi. Nitekim yapı olarak da birbirlerine benziyorlar. Diğer vadi tiplerinden farklı olarak bu muazzam yapılar nehirler tarafından oluşturulmuyor. Jeolojik çatlamalar ve çökmeler nedeniyle meydana geliyor.</a:t>
            </a:r>
            <a:endParaRPr lang="tr-TR" sz="2000" dirty="0"/>
          </a:p>
        </p:txBody>
      </p:sp>
      <p:pic>
        <p:nvPicPr>
          <p:cNvPr id="4" name="3 İçerik Yer Tutucusu" descr="Ekran görüntüsü 2022-10-15 164117.png"/>
          <p:cNvPicPr>
            <a:picLocks noGrp="1" noChangeAspect="1"/>
          </p:cNvPicPr>
          <p:nvPr>
            <p:ph idx="1"/>
          </p:nvPr>
        </p:nvPicPr>
        <p:blipFill>
          <a:blip r:embed="rId2"/>
          <a:stretch>
            <a:fillRect/>
          </a:stretch>
        </p:blipFill>
        <p:spPr>
          <a:xfrm>
            <a:off x="0" y="3571876"/>
            <a:ext cx="9144000" cy="3286124"/>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571876"/>
          </a:xfrm>
          <a:solidFill>
            <a:schemeClr val="bg1"/>
          </a:solidFill>
        </p:spPr>
        <p:txBody>
          <a:bodyPr>
            <a:noAutofit/>
          </a:bodyPr>
          <a:lstStyle/>
          <a:p>
            <a:r>
              <a:rPr lang="tr-TR" sz="2000" dirty="0" smtClean="0"/>
              <a:t>Juventae bölgesinde çekilen bu yüksek çözünürlüklü fotoğrafta 2.5 km yükseklikte bir dağı görüyorsunuz. Çok katlı bir pasta gibi. O pastanın her bir katmanı aslında sülfat çökelmesi sonucu oluşmuş. Bilim insanları burada magnezyum sülfat da olabileceğini düşünüyor. Bu madde tıpta ve güzellik ürünlerinde kullanılıyor. Yani bir gün Mars’tan ithal edilen yüz bakım kremlerini tanıtmak için çekilen bir YouTube videosu izlerseniz bilin ki hammaddesi buradan.</a:t>
            </a:r>
            <a:endParaRPr lang="tr-TR" sz="2000" dirty="0"/>
          </a:p>
        </p:txBody>
      </p:sp>
      <p:pic>
        <p:nvPicPr>
          <p:cNvPr id="4" name="3 İçerik Yer Tutucusu" descr="Ekran görüntüsü 2022-10-15 164458.png"/>
          <p:cNvPicPr>
            <a:picLocks noGrp="1" noChangeAspect="1"/>
          </p:cNvPicPr>
          <p:nvPr>
            <p:ph idx="1"/>
          </p:nvPr>
        </p:nvPicPr>
        <p:blipFill>
          <a:blip r:embed="rId2"/>
          <a:stretch>
            <a:fillRect/>
          </a:stretch>
        </p:blipFill>
        <p:spPr>
          <a:xfrm>
            <a:off x="0" y="3214687"/>
            <a:ext cx="9144000" cy="3643314"/>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çerik Yer Tutucusu" descr="Ekran görüntüsü 2022-10-15 145743.png"/>
          <p:cNvPicPr>
            <a:picLocks noGrp="1" noChangeAspect="1"/>
          </p:cNvPicPr>
          <p:nvPr>
            <p:ph idx="1"/>
          </p:nvPr>
        </p:nvPicPr>
        <p:blipFill>
          <a:blip r:embed="rId2"/>
          <a:stretch>
            <a:fillRect/>
          </a:stretch>
        </p:blipFill>
        <p:spPr>
          <a:xfrm>
            <a:off x="0" y="0"/>
            <a:ext cx="9144000" cy="6857999"/>
          </a:xfrm>
        </p:spPr>
      </p:pic>
      <p:sp>
        <p:nvSpPr>
          <p:cNvPr id="6" name="5 Metin kutusu"/>
          <p:cNvSpPr txBox="1"/>
          <p:nvPr/>
        </p:nvSpPr>
        <p:spPr>
          <a:xfrm>
            <a:off x="857224" y="2000240"/>
            <a:ext cx="7572428" cy="923330"/>
          </a:xfrm>
          <a:prstGeom prst="rect">
            <a:avLst/>
          </a:prstGeom>
          <a:noFill/>
        </p:spPr>
        <p:txBody>
          <a:bodyPr wrap="square" rtlCol="0">
            <a:spAutoFit/>
          </a:bodyPr>
          <a:lstStyle/>
          <a:p>
            <a:r>
              <a:rPr lang="tr-TR" dirty="0" smtClean="0">
                <a:latin typeface="Corbel" pitchFamily="34" charset="0"/>
              </a:rPr>
              <a:t>Mars, binlerce yıldır insanların ilgisini çeken bir gezegen. İlk kez 4000 yıl önce kayda geçirilen bu gezegeni 17. Yüzyılda teleskopun icadından sonra çok daha yakından incelemeye başladık.</a:t>
            </a:r>
            <a:endParaRPr lang="tr-TR" dirty="0">
              <a:latin typeface="Corbe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2571744"/>
          </a:xfrm>
          <a:solidFill>
            <a:schemeClr val="bg1"/>
          </a:solidFill>
        </p:spPr>
        <p:txBody>
          <a:bodyPr>
            <a:normAutofit/>
          </a:bodyPr>
          <a:lstStyle/>
          <a:p>
            <a:r>
              <a:rPr lang="tr-TR" b="0" dirty="0" smtClean="0"/>
              <a:t> Dünya dışı bir gezegenin derinliklerine doğru yolculuğumuz başlayacak.</a:t>
            </a:r>
            <a:endParaRPr lang="tr-TR" dirty="0"/>
          </a:p>
        </p:txBody>
      </p:sp>
      <p:pic>
        <p:nvPicPr>
          <p:cNvPr id="4" name="3 İçerik Yer Tutucusu" descr="Ekran görüntüsü 2022-10-15 164840.png"/>
          <p:cNvPicPr>
            <a:picLocks noGrp="1" noChangeAspect="1"/>
          </p:cNvPicPr>
          <p:nvPr>
            <p:ph idx="1"/>
          </p:nvPr>
        </p:nvPicPr>
        <p:blipFill>
          <a:blip r:embed="rId2"/>
          <a:stretch>
            <a:fillRect/>
          </a:stretch>
        </p:blipFill>
        <p:spPr>
          <a:xfrm>
            <a:off x="0" y="2214554"/>
            <a:ext cx="9144000" cy="4643446"/>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çerik Yer Tutucusu" descr="OIP.jpg"/>
          <p:cNvPicPr>
            <a:picLocks noGrp="1" noChangeAspect="1"/>
          </p:cNvPicPr>
          <p:nvPr>
            <p:ph idx="1"/>
          </p:nvPr>
        </p:nvPicPr>
        <p:blipFill>
          <a:blip r:embed="rId2"/>
          <a:stretch>
            <a:fillRect/>
          </a:stretch>
        </p:blipFill>
        <p:spPr>
          <a:xfrm>
            <a:off x="4786315" y="0"/>
            <a:ext cx="4357686" cy="6858000"/>
          </a:xfrm>
        </p:spPr>
      </p:pic>
      <p:pic>
        <p:nvPicPr>
          <p:cNvPr id="5" name="4 Resim" descr="Ekran görüntüsü 2022-10-15 144014.png"/>
          <p:cNvPicPr>
            <a:picLocks noChangeAspect="1"/>
          </p:cNvPicPr>
          <p:nvPr/>
        </p:nvPicPr>
        <p:blipFill>
          <a:blip r:embed="rId3"/>
          <a:stretch>
            <a:fillRect/>
          </a:stretch>
        </p:blipFill>
        <p:spPr>
          <a:xfrm>
            <a:off x="0" y="0"/>
            <a:ext cx="5429256" cy="6858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Ekran görüntüsü 2022-10-15 145108.png"/>
          <p:cNvPicPr>
            <a:picLocks noGrp="1" noChangeAspect="1"/>
          </p:cNvPicPr>
          <p:nvPr>
            <p:ph idx="1"/>
          </p:nvPr>
        </p:nvPicPr>
        <p:blipFill>
          <a:blip r:embed="rId2"/>
          <a:stretch>
            <a:fillRect/>
          </a:stretch>
        </p:blipFill>
        <p:spPr>
          <a:xfrm>
            <a:off x="0" y="0"/>
            <a:ext cx="9144000" cy="6858000"/>
          </a:xfrm>
        </p:spPr>
      </p:pic>
      <p:sp>
        <p:nvSpPr>
          <p:cNvPr id="2" name="1 Başlık"/>
          <p:cNvSpPr>
            <a:spLocks noGrp="1"/>
          </p:cNvSpPr>
          <p:nvPr>
            <p:ph type="title"/>
          </p:nvPr>
        </p:nvSpPr>
        <p:spPr>
          <a:xfrm>
            <a:off x="5143504" y="857232"/>
            <a:ext cx="3643338" cy="5786478"/>
          </a:xfrm>
        </p:spPr>
        <p:txBody>
          <a:bodyPr>
            <a:normAutofit fontScale="90000"/>
          </a:bodyPr>
          <a:lstStyle/>
          <a:p>
            <a:r>
              <a:rPr lang="tr-TR" b="0" dirty="0" smtClean="0"/>
              <a:t>İnsan ne garip varlık, kendi gezegenindeki hayatı bitirmek için milyonlar harcarken başka gezegende hayat var mı diye milyarlar harcıyor..</a:t>
            </a:r>
            <a:br>
              <a:rPr lang="tr-TR" b="0" dirty="0" smtClean="0"/>
            </a:br>
            <a:endParaRPr lang="tr-T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Ekran görüntüsü 2022-10-15 150030.png"/>
          <p:cNvPicPr>
            <a:picLocks noGrp="1" noChangeAspect="1"/>
          </p:cNvPicPr>
          <p:nvPr>
            <p:ph idx="1"/>
          </p:nvPr>
        </p:nvPicPr>
        <p:blipFill>
          <a:blip r:embed="rId2"/>
          <a:stretch>
            <a:fillRect/>
          </a:stretch>
        </p:blipFill>
        <p:spPr>
          <a:xfrm>
            <a:off x="0" y="1"/>
            <a:ext cx="9144000" cy="6857999"/>
          </a:xfrm>
        </p:spPr>
      </p:pic>
      <p:sp>
        <p:nvSpPr>
          <p:cNvPr id="6" name="1 Başlık"/>
          <p:cNvSpPr>
            <a:spLocks noGrp="1"/>
          </p:cNvSpPr>
          <p:nvPr>
            <p:ph type="title"/>
          </p:nvPr>
        </p:nvSpPr>
        <p:spPr>
          <a:xfrm>
            <a:off x="428596" y="0"/>
            <a:ext cx="8715404" cy="2214554"/>
          </a:xfrm>
        </p:spPr>
        <p:txBody>
          <a:bodyPr>
            <a:normAutofit fontScale="90000"/>
          </a:bodyPr>
          <a:lstStyle/>
          <a:p>
            <a:r>
              <a:rPr lang="tr-TR" b="0" dirty="0" smtClean="0"/>
              <a:t>1877’de Mars’ın ilk haritasını 22 cm’lik bir teleskop kullanarak İtalyan astronom Giovanni Schiaparelli yaptı.</a:t>
            </a:r>
            <a:endParaRPr lang="tr-T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Ekran görüntüsü 2022-10-15 150423.png"/>
          <p:cNvPicPr>
            <a:picLocks noGrp="1" noChangeAspect="1"/>
          </p:cNvPicPr>
          <p:nvPr>
            <p:ph idx="1"/>
          </p:nvPr>
        </p:nvPicPr>
        <p:blipFill>
          <a:blip r:embed="rId2"/>
          <a:stretch>
            <a:fillRect/>
          </a:stretch>
        </p:blipFill>
        <p:spPr>
          <a:xfrm>
            <a:off x="0" y="0"/>
            <a:ext cx="9144000" cy="6858000"/>
          </a:xfrm>
        </p:spPr>
      </p:pic>
      <p:sp>
        <p:nvSpPr>
          <p:cNvPr id="5" name="4 Metin kutusu"/>
          <p:cNvSpPr txBox="1"/>
          <p:nvPr/>
        </p:nvSpPr>
        <p:spPr>
          <a:xfrm>
            <a:off x="857224" y="0"/>
            <a:ext cx="7215238" cy="923330"/>
          </a:xfrm>
          <a:prstGeom prst="rect">
            <a:avLst/>
          </a:prstGeom>
          <a:noFill/>
        </p:spPr>
        <p:txBody>
          <a:bodyPr wrap="square" rtlCol="0">
            <a:spAutoFit/>
          </a:bodyPr>
          <a:lstStyle/>
          <a:p>
            <a:r>
              <a:rPr lang="tr-TR" dirty="0" smtClean="0">
                <a:solidFill>
                  <a:schemeClr val="bg1"/>
                </a:solidFill>
              </a:rPr>
              <a:t>Bu haritanın en önemli özelliği içinde kanalların olmasıdır. Uzaylı deyince aklımıza ilk kez Marslıların gelmesinin sebeplerinden biri de budur. </a:t>
            </a:r>
            <a:endParaRPr lang="tr-TR" dirty="0">
              <a:solidFill>
                <a:schemeClr val="bg1"/>
              </a:solidFill>
            </a:endParaRPr>
          </a:p>
        </p:txBody>
      </p:sp>
      <p:sp>
        <p:nvSpPr>
          <p:cNvPr id="6" name="5 Metin kutusu"/>
          <p:cNvSpPr txBox="1"/>
          <p:nvPr/>
        </p:nvSpPr>
        <p:spPr>
          <a:xfrm>
            <a:off x="928662" y="6211669"/>
            <a:ext cx="7572428" cy="646331"/>
          </a:xfrm>
          <a:prstGeom prst="rect">
            <a:avLst/>
          </a:prstGeom>
          <a:noFill/>
        </p:spPr>
        <p:txBody>
          <a:bodyPr wrap="square" rtlCol="0">
            <a:spAutoFit/>
          </a:bodyPr>
          <a:lstStyle/>
          <a:p>
            <a:r>
              <a:rPr lang="tr-TR" dirty="0" smtClean="0">
                <a:solidFill>
                  <a:schemeClr val="bg1"/>
                </a:solidFill>
                <a:latin typeface="Corbel" pitchFamily="34" charset="0"/>
              </a:rPr>
              <a:t>Uzunca bir süre bu kanalların orada yaşayan gelişmiş bir medeniyet tarafından yapıldığı düşünüldü.</a:t>
            </a:r>
            <a:endParaRPr lang="tr-TR" dirty="0">
              <a:latin typeface="Corbe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Ekran görüntüsü 2022-10-15 150954.png"/>
          <p:cNvPicPr>
            <a:picLocks noGrp="1" noChangeAspect="1"/>
          </p:cNvPicPr>
          <p:nvPr>
            <p:ph idx="1"/>
          </p:nvPr>
        </p:nvPicPr>
        <p:blipFill>
          <a:blip r:embed="rId2"/>
          <a:stretch>
            <a:fillRect/>
          </a:stretch>
        </p:blipFill>
        <p:spPr>
          <a:xfrm>
            <a:off x="0" y="3143248"/>
            <a:ext cx="9144000" cy="3714752"/>
          </a:xfrm>
        </p:spPr>
      </p:pic>
      <p:sp>
        <p:nvSpPr>
          <p:cNvPr id="2" name="1 Başlık"/>
          <p:cNvSpPr>
            <a:spLocks noGrp="1"/>
          </p:cNvSpPr>
          <p:nvPr>
            <p:ph type="title"/>
          </p:nvPr>
        </p:nvSpPr>
        <p:spPr>
          <a:xfrm>
            <a:off x="0" y="0"/>
            <a:ext cx="9144000" cy="3786190"/>
          </a:xfrm>
          <a:solidFill>
            <a:schemeClr val="bg1"/>
          </a:solidFill>
          <a:ln>
            <a:noFill/>
          </a:ln>
        </p:spPr>
        <p:txBody>
          <a:bodyPr>
            <a:normAutofit fontScale="90000"/>
          </a:bodyPr>
          <a:lstStyle/>
          <a:p>
            <a:r>
              <a:rPr lang="tr-TR" dirty="0" smtClean="0"/>
              <a:t>15 yıl kadar sonra Percival Lowell tarafından daha detaylı bir haritalama çalışması yapıldı. 1930’da Eugène M. Antoniadi daha da detaylı bir Mars haritası yayınladı. İşte bu haritadan sonra Mars’taki kanalların optik bir yanılgı olduğu ortaya çıktı.</a:t>
            </a:r>
            <a:endParaRPr lang="tr-T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Ekran görüntüsü 2022-10-15 151539.png"/>
          <p:cNvPicPr>
            <a:picLocks noGrp="1" noChangeAspect="1"/>
          </p:cNvPicPr>
          <p:nvPr>
            <p:ph idx="1"/>
          </p:nvPr>
        </p:nvPicPr>
        <p:blipFill>
          <a:blip r:embed="rId2"/>
          <a:stretch>
            <a:fillRect/>
          </a:stretch>
        </p:blipFill>
        <p:spPr>
          <a:xfrm>
            <a:off x="0" y="3571876"/>
            <a:ext cx="9144000" cy="3286124"/>
          </a:xfrm>
        </p:spPr>
      </p:pic>
      <p:sp>
        <p:nvSpPr>
          <p:cNvPr id="2" name="1 Başlık"/>
          <p:cNvSpPr>
            <a:spLocks noGrp="1"/>
          </p:cNvSpPr>
          <p:nvPr>
            <p:ph type="title"/>
          </p:nvPr>
        </p:nvSpPr>
        <p:spPr>
          <a:xfrm>
            <a:off x="0" y="0"/>
            <a:ext cx="9144000" cy="3786190"/>
          </a:xfrm>
          <a:solidFill>
            <a:schemeClr val="bg1"/>
          </a:solidFill>
        </p:spPr>
        <p:txBody>
          <a:bodyPr>
            <a:normAutofit fontScale="90000"/>
          </a:bodyPr>
          <a:lstStyle/>
          <a:p>
            <a:r>
              <a:rPr lang="tr-TR" b="0" dirty="0" smtClean="0"/>
              <a:t>1960’larda önce Sovyetler Birliği sonra da ABD Mars’a uzay araçları göndermeye başladı. Bunlar Mars’a yaklaşıp sonra da yoluna devam eden türden “flyby” araçlardı. Sovyetler Birliği’nin gönderdiği 9 uzay aracının hiçbiri amacına ulaşamadı.</a:t>
            </a:r>
            <a:endParaRPr lang="tr-T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286124"/>
          </a:xfrm>
          <a:solidFill>
            <a:schemeClr val="bg1"/>
          </a:solidFill>
        </p:spPr>
        <p:txBody>
          <a:bodyPr>
            <a:normAutofit/>
          </a:bodyPr>
          <a:lstStyle/>
          <a:p>
            <a:r>
              <a:rPr lang="tr-TR" b="0" dirty="0" smtClean="0"/>
              <a:t>ABD’nin gönderdiği Mariner 5 ise 1965’te Mars’ın yakınından geçerek Dünya dışındaki bir gezegenin yakından çekilmiş ilk fotoğraflarını yolladı.</a:t>
            </a:r>
            <a:endParaRPr lang="tr-TR" dirty="0"/>
          </a:p>
        </p:txBody>
      </p:sp>
      <p:pic>
        <p:nvPicPr>
          <p:cNvPr id="4" name="3 İçerik Yer Tutucusu" descr="Ekran görüntüsü 2022-10-15 151837.png"/>
          <p:cNvPicPr>
            <a:picLocks noGrp="1" noChangeAspect="1"/>
          </p:cNvPicPr>
          <p:nvPr>
            <p:ph idx="1"/>
          </p:nvPr>
        </p:nvPicPr>
        <p:blipFill>
          <a:blip r:embed="rId2"/>
          <a:stretch>
            <a:fillRect/>
          </a:stretch>
        </p:blipFill>
        <p:spPr>
          <a:xfrm>
            <a:off x="0" y="3286124"/>
            <a:ext cx="9144000" cy="3571876"/>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3857628"/>
          </a:xfrm>
          <a:solidFill>
            <a:schemeClr val="bg1"/>
          </a:solidFill>
        </p:spPr>
        <p:txBody>
          <a:bodyPr>
            <a:normAutofit fontScale="90000"/>
          </a:bodyPr>
          <a:lstStyle/>
          <a:p>
            <a:r>
              <a:rPr lang="tr-TR" b="0" dirty="0" smtClean="0"/>
              <a:t>1971’de Sovyetler Birliği bu kez Mars 2 adlı bir uzay aracı gönderdi. Ancak o da bilgisayarında meydana gelen bir arıza nedeniyle yine amacına ulaşamadı ve neredeyse tam 47 yıl önce 27 Kasım 1971’de Mars’a çakıldı.</a:t>
            </a:r>
            <a:endParaRPr lang="tr-TR" dirty="0"/>
          </a:p>
        </p:txBody>
      </p:sp>
      <p:pic>
        <p:nvPicPr>
          <p:cNvPr id="4" name="3 İçerik Yer Tutucusu" descr="Ekran görüntüsü 2022-10-15 152131.png"/>
          <p:cNvPicPr>
            <a:picLocks noGrp="1" noChangeAspect="1"/>
          </p:cNvPicPr>
          <p:nvPr>
            <p:ph idx="1"/>
          </p:nvPr>
        </p:nvPicPr>
        <p:blipFill>
          <a:blip r:embed="rId2"/>
          <a:stretch>
            <a:fillRect/>
          </a:stretch>
        </p:blipFill>
        <p:spPr>
          <a:xfrm>
            <a:off x="0" y="3857628"/>
            <a:ext cx="9144000" cy="3000371"/>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0" y="0"/>
            <a:ext cx="9144000" cy="4357694"/>
          </a:xfrm>
          <a:solidFill>
            <a:schemeClr val="bg1"/>
          </a:solidFill>
        </p:spPr>
        <p:txBody>
          <a:bodyPr>
            <a:normAutofit fontScale="90000"/>
          </a:bodyPr>
          <a:lstStyle/>
          <a:p>
            <a:r>
              <a:rPr lang="tr-TR" b="0" dirty="0" smtClean="0"/>
              <a:t>Çakıldı çakılmasına ama yine de Dünya dışında bir gezegene inen ilk insan yapımı araç olma ünvanını kazandı. Ondan bir ay kadar sonra kardeşi Mars 3 gezegene yumuşak iniş yapmayı başardı ama indikten 14,5 saniye sonra onunla da iletişimimiz kesildi.</a:t>
            </a:r>
            <a:endParaRPr lang="tr-TR" dirty="0"/>
          </a:p>
        </p:txBody>
      </p:sp>
      <p:pic>
        <p:nvPicPr>
          <p:cNvPr id="4" name="3 İçerik Yer Tutucusu" descr="Ekran görüntüsü 2022-10-15 152408.png"/>
          <p:cNvPicPr>
            <a:picLocks noGrp="1" noChangeAspect="1"/>
          </p:cNvPicPr>
          <p:nvPr>
            <p:ph idx="1"/>
          </p:nvPr>
        </p:nvPicPr>
        <p:blipFill>
          <a:blip r:embed="rId2"/>
          <a:stretch>
            <a:fillRect/>
          </a:stretch>
        </p:blipFill>
        <p:spPr>
          <a:xfrm>
            <a:off x="0" y="4286256"/>
            <a:ext cx="9144000" cy="2571744"/>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üven">
  <a:themeElements>
    <a:clrScheme name="Güven">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Güven">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Güven">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126</TotalTime>
  <Words>827</Words>
  <PresentationFormat>Ekran Gösterisi (4:3)</PresentationFormat>
  <Paragraphs>26</Paragraphs>
  <Slides>22</Slides>
  <Notes>0</Notes>
  <HiddenSlides>0</HiddenSlides>
  <MMClips>0</MMClips>
  <ScaleCrop>false</ScaleCrop>
  <HeadingPairs>
    <vt:vector size="4" baseType="variant">
      <vt:variant>
        <vt:lpstr>Tema</vt:lpstr>
      </vt:variant>
      <vt:variant>
        <vt:i4>1</vt:i4>
      </vt:variant>
      <vt:variant>
        <vt:lpstr>Slayt Başlıkları</vt:lpstr>
      </vt:variant>
      <vt:variant>
        <vt:i4>22</vt:i4>
      </vt:variant>
    </vt:vector>
  </HeadingPairs>
  <TitlesOfParts>
    <vt:vector size="23" baseType="lpstr">
      <vt:lpstr>Güven</vt:lpstr>
      <vt:lpstr>Slayt 1</vt:lpstr>
      <vt:lpstr>Slayt 2</vt:lpstr>
      <vt:lpstr>1877’de Mars’ın ilk haritasını 22 cm’lik bir teleskop kullanarak İtalyan astronom Giovanni Schiaparelli yaptı.</vt:lpstr>
      <vt:lpstr>Slayt 4</vt:lpstr>
      <vt:lpstr>15 yıl kadar sonra Percival Lowell tarafından daha detaylı bir haritalama çalışması yapıldı. 1930’da Eugène M. Antoniadi daha da detaylı bir Mars haritası yayınladı. İşte bu haritadan sonra Mars’taki kanalların optik bir yanılgı olduğu ortaya çıktı.</vt:lpstr>
      <vt:lpstr>1960’larda önce Sovyetler Birliği sonra da ABD Mars’a uzay araçları göndermeye başladı. Bunlar Mars’a yaklaşıp sonra da yoluna devam eden türden “flyby” araçlardı. Sovyetler Birliği’nin gönderdiği 9 uzay aracının hiçbiri amacına ulaşamadı.</vt:lpstr>
      <vt:lpstr>ABD’nin gönderdiği Mariner 5 ise 1965’te Mars’ın yakınından geçerek Dünya dışındaki bir gezegenin yakından çekilmiş ilk fotoğraflarını yolladı.</vt:lpstr>
      <vt:lpstr>1971’de Sovyetler Birliği bu kez Mars 2 adlı bir uzay aracı gönderdi. Ancak o da bilgisayarında meydana gelen bir arıza nedeniyle yine amacına ulaşamadı ve neredeyse tam 47 yıl önce 27 Kasım 1971’de Mars’a çakıldı.</vt:lpstr>
      <vt:lpstr>Çakıldı çakılmasına ama yine de Dünya dışında bir gezegene inen ilk insan yapımı araç olma ünvanını kazandı. Ondan bir ay kadar sonra kardeşi Mars 3 gezegene yumuşak iniş yapmayı başardı ama indikten 14,5 saniye sonra onunla da iletişimimiz kesildi.</vt:lpstr>
      <vt:lpstr>ABD’nin yine aynı yıl, 1971’de gönderdiği Mariner  9 uzay aracı Dünya dışında başka bir gezegenin yörüngesine giren ilk uzay aracı oldu ve sistematik olarak gezegeni haritaladı. Mariner 9 Mars’a ilk ulaştığında yüzeyde büyük bir toz fırtınası vardı. Fırtına yavaşladığında ilk görülen şeylerse devasa volkanların zirveleri oldu. Bu bölgeye “Tharsis Platosu” deniyor. Topografik haritada görebileceğiniz gibi bu volkanlar oldukça yüksek. Bazıları 20km, bazılarıysa Everest’in 3 katı yüksekliğinde. Güneş sisteminde henüz bunlardan daha büyüğünü görmedik. Buraya verilen isim “Tharsis” İncil ve Tevrat’ta geçen bir yerin adı ve bu adın Mersin’deki Tarsus’la da bir ilişkisi kuruluyor. Yani Mars’ta da bir Tarsus bölgesi var diyebiliriz.</vt:lpstr>
      <vt:lpstr>Mars’a başarıyla iniş yapıp bize sinyal gönderebilen ilk uzay aracı Viking 1 oldu. 20 Temmuz 1976’da Mars’ın “Golden Plain – Altın düzlükler” denilen bölgesine indi ve tam 6 yıldan uzun bir süre görev yaptı. Bu da indikten sonra gönderdiği ilk fotoğraf. Başka bir gezegeni kendi yüzeyinden gördüğümüz ilk an.</vt:lpstr>
      <vt:lpstr>Yaklaşık 20 yıl sonra 1997’de Pathfinder aracı Mars’a iniş yaptı. Daha önce inen uzay araçlarından farklı olarak bu araç yanında küçük bir şey getirmişti. 6 tekerlekli bir gezgin. Bir rover. Artık başka bir gezegende uzaktan kumandalı bir araba dolaştırmaya başlamıştık. Gerçi en fazla 100 metre gidebildi ama Sojourner adlı bu rover ve Pathfinder 16500 fotoğraf çekti ve 8,5 milyon ölçüm yapıp sonuçlarını Dünya’ya gönderdi.</vt:lpstr>
      <vt:lpstr>2004 yılında Mars’a iki rover daha indi. Bunlardan ilki olan Spirit’in 90 SOL yani Mars günü görev yapması ve sadece 600 metre ilerlemesi planlanmıştı. Fakat 5 yıldan uzun süre yoluna devam etmeyi başardı ve toplamda 8 km kadar yol kat ettikten sonra yumuşak kuma saplanıp kaldı. Yine 2004’de ikiz kardeşi Spirit’ten 3 hafta sonra Mars’a inen Opportunity ise bugün hala görev yapmaya devam ediyor. İndikten sonra etrafını keşfedip yola koyulan bu araç önce “Endurance krateri”ni inceleyip fotoğraflarını çekti. Sonra güneye yöneldi ve kendisini indiren aracın parçalanmış olan ısı kalkanlarını buldu. Sonra yoluna kaldığı yerden devam etti ve irili ufaklı pek çok kratere daha uğradı. Mars’ta bir zamanlar su olduğuna dair ilk bilimsel kanıtları bize yolladı. Toplamda 46 km kadar yol aldıktan sonra Haziran 2018’de Mars’ın meşhur kum fırtınalarından birine yakalandı. Bunun üzerine bilim insanları onu derin uyku moduna aldılar. Bugünlerde tekrar uyandırılıp yoluna devam etmesi bekleniyor. </vt:lpstr>
      <vt:lpstr>İşte biz de bu tür roverlar, uzay araçları ve yörüngede dolaşan uyduların çektiği fotoğraflar sayesinde Mars’ta ayrıntılı bir tur atabiliyoruz. Şimdi bu turun bir parçası olarak sizi Olympus Mons’a götürüyorum. Güneş sisteminin en yüksek dağına. Kapladığı alan 600 km çapında. Yani şu dairesel alan yaklaşık Fransa büyüklüğünde bir yer. Gördüğünüz konveks kenarları nedeniyle bu tür volkanik dağlara “kalkan volkan”ları deniyor. Dünyada Hawaii adaları bu tür volkanlardan oluşmuş durumda. Türkiye’de de İç Anadolu’daki Karacadağ ve Ağrı Dağı’nın güneyindeki Tendürek Dağı (ki hala aktiftir) tıpkı Mars’taki gibi kalkan volkanları. </vt:lpstr>
      <vt:lpstr>Olympus Mons’un doğusunda gri bir şerit görüyorsunuz. O bölge daha yüksek çözünürlüklü olarak fotoğraflanmış durumda. Yaklaşarak yüzeyi incelediğinizde akan lavların bıraktığı izleri görebilirsiniz. Bu fotoğraflar Mars’ın yörüngesine 2006’da gönderilen Mars Reconnaissance Orbiter aracındaki yüksek çözünürlüklü kameralarla çekildi. Ancak bu tür fotoğraflarda çözünürlüğü yüksek tutabilmek için renk bilgisinden fedakarlık ediliyor ve o yüzden siyah beyaz görünüyor. Ortada gördüğünüz biraz daha farklı renkli şeritteyse “false color” adı verilen bir fotoğraflama tekniği kullanılıyor. O bölgelerde insan gözünün görebildiği spektrumdan daha farklı spektrumlar da kaydediliyor. Bu da bize özellikle yerin yapısıyla ilgili bilimsel veriler sağlıyor.</vt:lpstr>
      <vt:lpstr>Mars fotoğraflarına baktığımızda lavların izleri dışında bir de Mars tozları görülebiliyor. Bunlar dünyadaki karlar gibi üst üste yığılabiliyor ve yine karlı bölgelerde görülen çığlara benzer toz çığlarının oluşmasına sebep olabiliyor. Bakın şimdi iyice yaklaştığımızda siz de bu çığların izlerini fark edeceksiniz. Şu anda görmekte olduğunuz mavi nokta yaklaşık bir otobüs büyüklüğünde. Mars tozları çığ sonrasında katılaşarak bir kayaya dönüşmüş.</vt:lpstr>
      <vt:lpstr>Çok geniş bir alanı kapladığı için yüksekliği yavaş yavaş artan, dolayısıyla eğimi az olan bu dağın kenarlarında dik yamaçlar da var. Şimdi dağın zirvesine bir göz atalım. Dünyadaki dağların zirvesinden daha farklı görünüyor. Bu bölgenin fotoğraflarına bulutlar da beyazlıklar halinde yer yer girmiş. Zirvede toplam 6 “caldera” var. Yani çökmüş krater. Bunlar yaklaşık 3,5 km derinliğinde çukurlar.</vt:lpstr>
      <vt:lpstr>Mars’ta büyük olan başka bir şey de kanyonlar. Tharsis bölgesinin doğusunda “Valles Marineris” kanyonu uzanıyor. Onu ilk fotoğraflayan Mariner uzay aracından dolayı Mariner Vadisi ismi verilmiş. 200 km genişlikteki bu yerin uzunluğu -hazır olun- 4000 km. Yani batısında Türkiye olsa ve kanyona girerek doğuya doğru yürüseniz Çin’den çıkarsınız. Güneş sisteminin en büyüklerinden biri olsa da bundan daha büyüğü Dünya’da, Doğu Afrika’daki Rift Vadisi. Nitekim yapı olarak da birbirlerine benziyorlar. Diğer vadi tiplerinden farklı olarak bu muazzam yapılar nehirler tarafından oluşturulmuyor. Jeolojik çatlamalar ve çökmeler nedeniyle meydana geliyor.</vt:lpstr>
      <vt:lpstr>Juventae bölgesinde çekilen bu yüksek çözünürlüklü fotoğrafta 2.5 km yükseklikte bir dağı görüyorsunuz. Çok katlı bir pasta gibi. O pastanın her bir katmanı aslında sülfat çökelmesi sonucu oluşmuş. Bilim insanları burada magnezyum sülfat da olabileceğini düşünüyor. Bu madde tıpta ve güzellik ürünlerinde kullanılıyor. Yani bir gün Mars’tan ithal edilen yüz bakım kremlerini tanıtmak için çekilen bir YouTube videosu izlerseniz bilin ki hammaddesi buradan.</vt:lpstr>
      <vt:lpstr> Dünya dışı bir gezegenin derinliklerine doğru yolculuğumuz başlayacak.</vt:lpstr>
      <vt:lpstr>Slayt 21</vt:lpstr>
      <vt:lpstr>İnsan ne garip varlık, kendi gezegenindeki hayatı bitirmek için milyonlar harcarken başka gezegende hayat var mı diye milyarlar harcıyor..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Slayt 1</dc:title>
  <dc:creator>Su BOZKURT</dc:creator>
  <cp:lastModifiedBy>LaraA</cp:lastModifiedBy>
  <cp:revision>19</cp:revision>
  <dcterms:created xsi:type="dcterms:W3CDTF">2022-10-15T11:41:20Z</dcterms:created>
  <dcterms:modified xsi:type="dcterms:W3CDTF">2022-10-15T14:03:12Z</dcterms:modified>
</cp:coreProperties>
</file>